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5" r:id="rId4"/>
    <p:sldId id="260" r:id="rId5"/>
    <p:sldId id="270" r:id="rId6"/>
    <p:sldId id="269" r:id="rId7"/>
    <p:sldId id="272" r:id="rId8"/>
    <p:sldId id="264" r:id="rId9"/>
    <p:sldId id="271" r:id="rId10"/>
    <p:sldId id="266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3119"/>
    <a:srgbClr val="2E0F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6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2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0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33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1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9B311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3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7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69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7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5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871A-492A-4CAC-ADF5-F0866DB31B5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B7371-373E-4D93-A138-879E0635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3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0F1E"/>
                </a:solidFill>
              </a:defRPr>
            </a:lvl1pPr>
          </a:lstStyle>
          <a:p>
            <a:fld id="{F570871A-492A-4CAC-ADF5-F0866DB31B51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0F1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0F1E"/>
                </a:solidFill>
              </a:defRPr>
            </a:lvl1pPr>
          </a:lstStyle>
          <a:p>
            <a:fld id="{570B7371-373E-4D93-A138-879E063548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6200000">
            <a:off x="-1024113" y="5332238"/>
            <a:ext cx="1695700" cy="3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3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E0F1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9B311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9B311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9B311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9B311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9B311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93740" y="164697"/>
            <a:ext cx="5431363" cy="101566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6600" b="1" spc="-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Anglický</a:t>
            </a:r>
            <a:r>
              <a:rPr lang="cs-CZ" sz="6600" b="1" spc="-5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6600" b="1" spc="-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jazyk</a:t>
            </a:r>
          </a:p>
        </p:txBody>
      </p:sp>
      <p:sp>
        <p:nvSpPr>
          <p:cNvPr id="5" name="object 3"/>
          <p:cNvSpPr txBox="1"/>
          <p:nvPr/>
        </p:nvSpPr>
        <p:spPr>
          <a:xfrm>
            <a:off x="706840" y="1184722"/>
            <a:ext cx="8605161" cy="41088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marR="3810">
              <a:lnSpc>
                <a:spcPct val="150000"/>
              </a:lnSpc>
            </a:pPr>
            <a:r>
              <a:rPr lang="cs-CZ" sz="2400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Vyučující: </a:t>
            </a:r>
          </a:p>
          <a:p>
            <a:pPr marL="9525" marR="3810">
              <a:lnSpc>
                <a:spcPct val="150000"/>
              </a:lnSpc>
            </a:pPr>
            <a:endParaRPr lang="cs-CZ" sz="1000" spc="-23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 marR="3810"/>
            <a:r>
              <a:rPr lang="cs-CZ" sz="2400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1.A</a:t>
            </a:r>
          </a:p>
          <a:p>
            <a:pPr marL="581025" marR="3810" indent="-571500">
              <a:buFont typeface="Arial" panose="020B0604020202020204" pitchFamily="34" charset="0"/>
              <a:buChar char="•"/>
            </a:pPr>
            <a:r>
              <a:rPr lang="cs-CZ" sz="2400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Mgr. Šárka Žižková</a:t>
            </a:r>
            <a:endParaRPr lang="cs-CZ" sz="2400" spc="-4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1025" marR="3810" indent="-571500">
              <a:buFont typeface="Arial" panose="020B0604020202020204" pitchFamily="34" charset="0"/>
              <a:buChar char="•"/>
            </a:pPr>
            <a:r>
              <a:rPr lang="cs-CZ" sz="2400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Bc. Dominika Krásenská, Dis.</a:t>
            </a:r>
          </a:p>
          <a:p>
            <a:pPr marL="9525" marR="3810"/>
            <a:r>
              <a:rPr lang="cs-CZ" sz="2400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1.B</a:t>
            </a:r>
            <a:endParaRPr lang="cs-CZ" sz="2400" spc="-23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1025" marR="3810" indent="-571500">
              <a:buFont typeface="Arial" panose="020B0604020202020204" pitchFamily="34" charset="0"/>
              <a:buChar char="•"/>
            </a:pPr>
            <a:r>
              <a:rPr lang="cs-CZ" sz="2400" spc="-23" dirty="0">
                <a:latin typeface="Calibri" panose="020F0502020204030204" pitchFamily="34" charset="0"/>
                <a:cs typeface="Calibri" panose="020F0502020204030204" pitchFamily="34" charset="0"/>
              </a:rPr>
              <a:t>Bc. Dominika Krásenská, Dis.</a:t>
            </a:r>
          </a:p>
          <a:p>
            <a:pPr marL="581025" marR="3810" indent="-5715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Bc. Renata Kalendová</a:t>
            </a:r>
          </a:p>
          <a:p>
            <a:pPr marL="9525" marR="3810"/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1.C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1025" marR="3810" indent="-571500">
              <a:buFont typeface="Arial" panose="020B0604020202020204" pitchFamily="34" charset="0"/>
              <a:buChar char="•"/>
            </a:pPr>
            <a:r>
              <a:rPr lang="cs-CZ" sz="2400" spc="-23" dirty="0">
                <a:latin typeface="Calibri" panose="020F0502020204030204" pitchFamily="34" charset="0"/>
                <a:cs typeface="Calibri" panose="020F0502020204030204" pitchFamily="34" charset="0"/>
              </a:rPr>
              <a:t>Bc. Dominika Krásenská, Dis.</a:t>
            </a:r>
          </a:p>
          <a:p>
            <a:pPr marL="581025" marR="3810" indent="-571500">
              <a:buFont typeface="Arial" panose="020B0604020202020204" pitchFamily="34" charset="0"/>
              <a:buChar char="•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Bc. Renata 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Kalendová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53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456208" y="594989"/>
            <a:ext cx="4209973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4500" b="1" spc="-4" dirty="0"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cs-CZ" sz="4500" b="1" spc="-49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4500" b="1" spc="-4" dirty="0">
                <a:latin typeface="Calibri" panose="020F0502020204030204" pitchFamily="34" charset="0"/>
                <a:cs typeface="Calibri" panose="020F0502020204030204" pitchFamily="34" charset="0"/>
              </a:rPr>
              <a:t>nabízíme?</a:t>
            </a:r>
          </a:p>
        </p:txBody>
      </p:sp>
      <p:sp>
        <p:nvSpPr>
          <p:cNvPr id="3" name="object 3"/>
          <p:cNvSpPr txBox="1">
            <a:spLocks/>
          </p:cNvSpPr>
          <p:nvPr/>
        </p:nvSpPr>
        <p:spPr>
          <a:xfrm>
            <a:off x="456207" y="798740"/>
            <a:ext cx="7913763" cy="33393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endParaRPr lang="cs-CZ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"/>
            </a:pP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Anglie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cs-CZ" sz="2400" spc="-8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Holandsko, Slovinsko/Kypr/Polsko, Dánsko</a:t>
            </a:r>
            <a:endParaRPr lang="cs-CZ" sz="2400" spc="-1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3810" indent="-342900">
              <a:lnSpc>
                <a:spcPct val="200000"/>
              </a:lnSpc>
              <a:buFont typeface="Wingdings"/>
              <a:buChar char=""/>
            </a:pPr>
            <a:r>
              <a:rPr lang="cs-CZ" sz="2400" spc="-15" dirty="0">
                <a:latin typeface="Calibri" panose="020F0502020204030204" pitchFamily="34" charset="0"/>
                <a:cs typeface="Calibri" panose="020F0502020204030204" pitchFamily="34" charset="0"/>
              </a:rPr>
              <a:t>zkoušky</a:t>
            </a:r>
            <a:r>
              <a:rPr lang="cs-CZ" sz="2400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5. a 9. </a:t>
            </a:r>
            <a:r>
              <a:rPr lang="cs-CZ" sz="2400" spc="-11" dirty="0">
                <a:latin typeface="Calibri" panose="020F0502020204030204" pitchFamily="34" charset="0"/>
                <a:cs typeface="Calibri" panose="020F0502020204030204" pitchFamily="34" charset="0"/>
              </a:rPr>
              <a:t>ročník </a:t>
            </a:r>
            <a:r>
              <a:rPr lang="cs-CZ" sz="2400" spc="-4" dirty="0">
                <a:latin typeface="Calibri" panose="020F0502020204030204" pitchFamily="34" charset="0"/>
                <a:cs typeface="Calibri" panose="020F0502020204030204" pitchFamily="34" charset="0"/>
              </a:rPr>
              <a:t>(na </a:t>
            </a:r>
            <a:r>
              <a:rPr lang="cs-CZ" sz="2400" spc="-19" dirty="0">
                <a:latin typeface="Calibri" panose="020F0502020204030204" pitchFamily="34" charset="0"/>
                <a:cs typeface="Calibri" panose="020F0502020204030204" pitchFamily="34" charset="0"/>
              </a:rPr>
              <a:t>jazykové</a:t>
            </a:r>
            <a:r>
              <a:rPr lang="cs-CZ" sz="2400" spc="1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spc="-11" dirty="0">
                <a:latin typeface="Calibri" panose="020F0502020204030204" pitchFamily="34" charset="0"/>
                <a:cs typeface="Calibri" panose="020F0502020204030204" pitchFamily="34" charset="0"/>
              </a:rPr>
              <a:t>úrovni</a:t>
            </a:r>
            <a:r>
              <a:rPr lang="cs-CZ" sz="2400" spc="-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A1/B1)</a:t>
            </a:r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200000"/>
              </a:lnSpc>
              <a:buFont typeface="Wingdings"/>
              <a:buChar char=""/>
            </a:pPr>
            <a:r>
              <a:rPr lang="cs-CZ" sz="2400" spc="-19" dirty="0">
                <a:latin typeface="Calibri" panose="020F0502020204030204" pitchFamily="34" charset="0"/>
                <a:cs typeface="Calibri" panose="020F0502020204030204" pitchFamily="34" charset="0"/>
              </a:rPr>
              <a:t>konverzační </a:t>
            </a:r>
            <a:r>
              <a:rPr lang="cs-CZ" sz="2400" spc="-11" dirty="0">
                <a:latin typeface="Calibri" panose="020F0502020204030204" pitchFamily="34" charset="0"/>
                <a:cs typeface="Calibri" panose="020F0502020204030204" pitchFamily="34" charset="0"/>
              </a:rPr>
              <a:t>soutěž</a:t>
            </a:r>
            <a:r>
              <a:rPr lang="cs-CZ" sz="2400" spc="-2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spc="23" dirty="0">
                <a:latin typeface="Calibri" panose="020F0502020204030204" pitchFamily="34" charset="0"/>
                <a:cs typeface="Calibri" panose="020F0502020204030204" pitchFamily="34" charset="0"/>
              </a:rPr>
              <a:t>AJ</a:t>
            </a:r>
          </a:p>
        </p:txBody>
      </p:sp>
    </p:spTree>
    <p:extLst>
      <p:ext uri="{BB962C8B-B14F-4D97-AF65-F5344CB8AC3E}">
        <p14:creationId xmlns:p14="http://schemas.microsoft.com/office/powerpoint/2010/main" val="238234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0842" y="1317228"/>
            <a:ext cx="5698439" cy="2439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8621" marR="392906" algn="ctr">
              <a:lnSpc>
                <a:spcPct val="120000"/>
              </a:lnSpc>
            </a:pPr>
            <a:r>
              <a:rPr sz="3300" spc="-23" dirty="0" smtClean="0">
                <a:latin typeface="Calibri"/>
                <a:cs typeface="Calibri"/>
              </a:rPr>
              <a:t>DĚKUJ</a:t>
            </a:r>
            <a:r>
              <a:rPr lang="cs-CZ" sz="3300" spc="-23" dirty="0" smtClean="0">
                <a:latin typeface="Calibri"/>
                <a:cs typeface="Calibri"/>
              </a:rPr>
              <a:t>EME</a:t>
            </a:r>
            <a:r>
              <a:rPr sz="3300" spc="-23" dirty="0" smtClean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ZA </a:t>
            </a:r>
            <a:r>
              <a:rPr sz="3300" spc="-19" dirty="0">
                <a:latin typeface="Calibri"/>
                <a:cs typeface="Calibri"/>
              </a:rPr>
              <a:t>POZORNOST  </a:t>
            </a:r>
            <a:r>
              <a:rPr sz="3300" spc="-4" dirty="0">
                <a:latin typeface="Calibri"/>
                <a:cs typeface="Calibri"/>
              </a:rPr>
              <a:t>A</a:t>
            </a:r>
            <a:endParaRPr sz="3300" dirty="0">
              <a:latin typeface="Calibri"/>
              <a:cs typeface="Calibri"/>
            </a:endParaRPr>
          </a:p>
          <a:p>
            <a:pPr algn="ctr">
              <a:spcBef>
                <a:spcPts val="791"/>
              </a:spcBef>
            </a:pPr>
            <a:r>
              <a:rPr sz="3300" spc="-11" dirty="0">
                <a:latin typeface="Calibri"/>
                <a:cs typeface="Calibri"/>
              </a:rPr>
              <a:t>TĚŠÍME </a:t>
            </a:r>
            <a:r>
              <a:rPr sz="3300" spc="-4" dirty="0">
                <a:latin typeface="Calibri"/>
                <a:cs typeface="Calibri"/>
              </a:rPr>
              <a:t>SE NA</a:t>
            </a:r>
            <a:r>
              <a:rPr sz="3300" spc="38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SPOLUPRÁCI.</a:t>
            </a:r>
            <a:endParaRPr sz="3300" dirty="0">
              <a:latin typeface="Calibri"/>
              <a:cs typeface="Calibri"/>
            </a:endParaRPr>
          </a:p>
          <a:p>
            <a:pPr algn="ctr">
              <a:spcBef>
                <a:spcPts val="818"/>
              </a:spcBef>
            </a:pPr>
            <a:r>
              <a:rPr sz="3300" spc="-4" dirty="0">
                <a:latin typeface="Wingdings"/>
                <a:cs typeface="Wingdings"/>
              </a:rPr>
              <a:t></a:t>
            </a:r>
            <a:endParaRPr sz="3300" dirty="0">
              <a:latin typeface="Wingdings"/>
              <a:cs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17581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-230342" y="644537"/>
            <a:ext cx="3171254" cy="6924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904875">
              <a:lnSpc>
                <a:spcPct val="100000"/>
              </a:lnSpc>
            </a:pPr>
            <a:r>
              <a:rPr sz="4500" spc="-19" dirty="0">
                <a:latin typeface="Calibri" panose="020F0502020204030204" pitchFamily="34" charset="0"/>
                <a:cs typeface="Calibri" panose="020F0502020204030204" pitchFamily="34" charset="0"/>
              </a:rPr>
              <a:t>Skupiny</a:t>
            </a:r>
          </a:p>
        </p:txBody>
      </p:sp>
      <p:sp>
        <p:nvSpPr>
          <p:cNvPr id="5" name="object 3"/>
          <p:cNvSpPr txBox="1"/>
          <p:nvPr/>
        </p:nvSpPr>
        <p:spPr>
          <a:xfrm>
            <a:off x="607368" y="1689232"/>
            <a:ext cx="7846815" cy="27392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 indent="-257175">
              <a:lnSpc>
                <a:spcPct val="200000"/>
              </a:lnSpc>
              <a:buFont typeface="Arial"/>
              <a:buChar char="•"/>
              <a:tabLst>
                <a:tab pos="266224" algn="l"/>
                <a:tab pos="267176" algn="l"/>
              </a:tabLst>
            </a:pPr>
            <a:r>
              <a:rPr lang="cs-CZ" sz="2800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1 hod. </a:t>
            </a:r>
            <a:r>
              <a:rPr sz="2800" spc="-8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týdně</a:t>
            </a:r>
            <a:r>
              <a:rPr sz="2800" spc="-8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6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57175">
              <a:lnSpc>
                <a:spcPct val="200000"/>
              </a:lnSpc>
              <a:spcBef>
                <a:spcPts val="574"/>
              </a:spcBef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sz="2800" spc="-11" dirty="0">
                <a:latin typeface="Calibri" panose="020F0502020204030204" pitchFamily="34" charset="0"/>
                <a:cs typeface="Calibri" panose="020F0502020204030204" pitchFamily="34" charset="0"/>
              </a:rPr>
              <a:t>dvě </a:t>
            </a:r>
            <a:r>
              <a:rPr sz="2800" spc="-15" dirty="0">
                <a:latin typeface="Calibri" panose="020F0502020204030204" pitchFamily="34" charset="0"/>
                <a:cs typeface="Calibri" panose="020F0502020204030204" pitchFamily="34" charset="0"/>
              </a:rPr>
              <a:t>skupiny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sz="2800" spc="-15" dirty="0">
                <a:latin typeface="Calibri" panose="020F0502020204030204" pitchFamily="34" charset="0"/>
                <a:cs typeface="Calibri" panose="020F0502020204030204" pitchFamily="34" charset="0"/>
              </a:rPr>
              <a:t>rámci </a:t>
            </a:r>
            <a:r>
              <a:rPr sz="2800" spc="-23" dirty="0" err="1">
                <a:latin typeface="Calibri" panose="020F0502020204030204" pitchFamily="34" charset="0"/>
                <a:cs typeface="Calibri" panose="020F0502020204030204" pitchFamily="34" charset="0"/>
              </a:rPr>
              <a:t>každé</a:t>
            </a:r>
            <a:r>
              <a:rPr sz="2800" spc="5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4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třídy</a:t>
            </a:r>
            <a:endParaRPr lang="cs-CZ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57175">
              <a:lnSpc>
                <a:spcPct val="200000"/>
              </a:lnSpc>
              <a:spcBef>
                <a:spcPts val="574"/>
              </a:spcBef>
              <a:buFont typeface="Arial"/>
              <a:buChar char="•"/>
              <a:tabLst>
                <a:tab pos="266700" algn="l"/>
                <a:tab pos="267176" algn="l"/>
              </a:tabLst>
            </a:pPr>
            <a:r>
              <a:rPr lang="cs-CZ" sz="2800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2800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j </a:t>
            </a:r>
            <a:r>
              <a:rPr sz="2800" spc="-4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sz="2800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spc="-60" dirty="0" smtClean="0">
                <a:latin typeface="Calibri" panose="020F0502020204030204" pitchFamily="34" charset="0"/>
                <a:cs typeface="Calibri" panose="020F0502020204030204" pitchFamily="34" charset="0"/>
              </a:rPr>
              <a:t>Č</a:t>
            </a:r>
            <a:r>
              <a:rPr sz="2800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endParaRPr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9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523722" y="561542"/>
            <a:ext cx="3171254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500" b="1" spc="-15" dirty="0">
                <a:latin typeface="Calibri" panose="020F0502020204030204" pitchFamily="34" charset="0"/>
                <a:cs typeface="Calibri" panose="020F0502020204030204" pitchFamily="34" charset="0"/>
              </a:rPr>
              <a:t>Pomůcky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3877" y="1409604"/>
            <a:ext cx="5319046" cy="236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 indent="-257175">
              <a:lnSpc>
                <a:spcPct val="200000"/>
              </a:lnSpc>
              <a:spcBef>
                <a:spcPts val="574"/>
              </a:spcBef>
              <a:buFont typeface="Arial"/>
              <a:buChar char="•"/>
              <a:tabLst>
                <a:tab pos="266224" algn="l"/>
                <a:tab pos="267176" algn="l"/>
              </a:tabLst>
            </a:pPr>
            <a:r>
              <a:rPr lang="cs-CZ" sz="2400" spc="-11" dirty="0" smtClean="0">
                <a:latin typeface="Calibri"/>
                <a:cs typeface="Calibri"/>
              </a:rPr>
              <a:t>obalený</a:t>
            </a:r>
            <a:r>
              <a:rPr lang="cs-CZ" sz="2400" spc="-4" dirty="0" smtClean="0">
                <a:latin typeface="Calibri"/>
                <a:cs typeface="Calibri"/>
              </a:rPr>
              <a:t> </a:t>
            </a:r>
            <a:r>
              <a:rPr lang="cs-CZ" sz="2400" spc="-15" dirty="0" smtClean="0">
                <a:latin typeface="Calibri"/>
                <a:cs typeface="Calibri"/>
              </a:rPr>
              <a:t>pracovní</a:t>
            </a:r>
            <a:r>
              <a:rPr lang="cs-CZ" sz="2400" spc="90" dirty="0" smtClean="0">
                <a:latin typeface="Calibri"/>
                <a:cs typeface="Calibri"/>
              </a:rPr>
              <a:t> </a:t>
            </a:r>
            <a:r>
              <a:rPr lang="cs-CZ" sz="2400" spc="-8" dirty="0">
                <a:latin typeface="Calibri"/>
                <a:cs typeface="Calibri"/>
              </a:rPr>
              <a:t>sešit</a:t>
            </a:r>
            <a:endParaRPr lang="cs-CZ" sz="2400" dirty="0">
              <a:latin typeface="Calibri"/>
              <a:cs typeface="Calibri"/>
            </a:endParaRPr>
          </a:p>
          <a:p>
            <a:pPr marL="266700" indent="-257175">
              <a:lnSpc>
                <a:spcPct val="200000"/>
              </a:lnSpc>
              <a:spcBef>
                <a:spcPts val="574"/>
              </a:spcBef>
              <a:buFont typeface="Arial"/>
              <a:buChar char="•"/>
              <a:tabLst>
                <a:tab pos="266224" algn="l"/>
                <a:tab pos="267176" algn="l"/>
              </a:tabLst>
            </a:pPr>
            <a:r>
              <a:rPr lang="cs-CZ" sz="2400" spc="-4" dirty="0" smtClean="0">
                <a:latin typeface="Calibri"/>
                <a:cs typeface="Calibri"/>
              </a:rPr>
              <a:t>sešit A5</a:t>
            </a:r>
            <a:endParaRPr sz="2400" dirty="0">
              <a:latin typeface="Calibri"/>
              <a:cs typeface="Calibri"/>
            </a:endParaRPr>
          </a:p>
          <a:p>
            <a:pPr marL="266700" indent="-257175">
              <a:lnSpc>
                <a:spcPct val="200000"/>
              </a:lnSpc>
              <a:spcBef>
                <a:spcPts val="574"/>
              </a:spcBef>
              <a:buFont typeface="Arial"/>
              <a:buChar char="•"/>
              <a:tabLst>
                <a:tab pos="266224" algn="l"/>
                <a:tab pos="267176" algn="l"/>
              </a:tabLst>
            </a:pPr>
            <a:r>
              <a:rPr sz="2400" spc="-4" dirty="0" err="1" smtClean="0">
                <a:latin typeface="Calibri"/>
                <a:cs typeface="Calibri"/>
              </a:rPr>
              <a:t>penál</a:t>
            </a:r>
            <a:r>
              <a:rPr sz="2400" spc="-4" dirty="0">
                <a:latin typeface="Calibri"/>
                <a:cs typeface="Calibri"/>
              </a:rPr>
              <a:t>, </a:t>
            </a:r>
            <a:r>
              <a:rPr sz="2400" spc="-26" dirty="0">
                <a:latin typeface="Calibri"/>
                <a:cs typeface="Calibri"/>
              </a:rPr>
              <a:t>žákovská </a:t>
            </a:r>
            <a:r>
              <a:rPr sz="2400" spc="-11" dirty="0">
                <a:latin typeface="Calibri"/>
                <a:cs typeface="Calibri"/>
              </a:rPr>
              <a:t>knížka,</a:t>
            </a:r>
            <a:r>
              <a:rPr sz="2400" spc="53" dirty="0">
                <a:latin typeface="Calibri"/>
                <a:cs typeface="Calibri"/>
              </a:rPr>
              <a:t> </a:t>
            </a:r>
            <a:r>
              <a:rPr sz="2400" spc="-8" dirty="0" err="1" smtClean="0">
                <a:latin typeface="Calibri"/>
                <a:cs typeface="Calibri"/>
              </a:rPr>
              <a:t>lepidlo</a:t>
            </a:r>
            <a:r>
              <a:rPr lang="cs-CZ" sz="2400" spc="-8" dirty="0" smtClean="0">
                <a:latin typeface="Calibri"/>
                <a:cs typeface="Calibri"/>
              </a:rPr>
              <a:t>, nůžky</a:t>
            </a:r>
          </a:p>
        </p:txBody>
      </p:sp>
      <p:sp>
        <p:nvSpPr>
          <p:cNvPr id="8" name="object 8"/>
          <p:cNvSpPr/>
          <p:nvPr/>
        </p:nvSpPr>
        <p:spPr>
          <a:xfrm>
            <a:off x="3815256" y="907790"/>
            <a:ext cx="1243404" cy="14716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405409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61986" y="498316"/>
            <a:ext cx="7588631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4500" b="1" spc="-4" dirty="0">
                <a:latin typeface="Calibri" panose="020F0502020204030204" pitchFamily="34" charset="0"/>
                <a:cs typeface="Calibri" panose="020F0502020204030204" pitchFamily="34" charset="0"/>
              </a:rPr>
              <a:t>Jak </a:t>
            </a:r>
            <a:r>
              <a:rPr lang="cs-CZ" sz="4500" b="1" spc="-8" dirty="0">
                <a:latin typeface="Calibri" panose="020F0502020204030204" pitchFamily="34" charset="0"/>
                <a:cs typeface="Calibri" panose="020F0502020204030204" pitchFamily="34" charset="0"/>
              </a:rPr>
              <a:t>probíhá </a:t>
            </a:r>
            <a:r>
              <a:rPr lang="cs-CZ" sz="4500" b="1" dirty="0">
                <a:latin typeface="Calibri" panose="020F0502020204030204" pitchFamily="34" charset="0"/>
                <a:cs typeface="Calibri" panose="020F0502020204030204" pitchFamily="34" charset="0"/>
              </a:rPr>
              <a:t>angličtina v</a:t>
            </a:r>
            <a:r>
              <a:rPr lang="cs-CZ" sz="4500" b="1" spc="-2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4500" b="1" spc="-11" dirty="0">
                <a:latin typeface="Calibri" panose="020F0502020204030204" pitchFamily="34" charset="0"/>
                <a:cs typeface="Calibri" panose="020F0502020204030204" pitchFamily="34" charset="0"/>
              </a:rPr>
              <a:t>1.třídě?</a:t>
            </a:r>
            <a:endParaRPr lang="cs-CZ" sz="4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361985" y="2177613"/>
            <a:ext cx="8649729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>
              <a:lnSpc>
                <a:spcPct val="200000"/>
              </a:lnSpc>
              <a:buFont typeface="Wingdings"/>
              <a:buChar char=""/>
              <a:tabLst>
                <a:tab pos="182403" algn="l"/>
              </a:tabLst>
            </a:pPr>
            <a:r>
              <a:rPr lang="cs-CZ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cs-CZ" sz="4400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poslech</a:t>
            </a:r>
            <a:r>
              <a:rPr lang="cs-CZ" sz="4400" spc="-4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4400" spc="-11" dirty="0">
                <a:latin typeface="Calibri" panose="020F0502020204030204" pitchFamily="34" charset="0"/>
                <a:cs typeface="Calibri" panose="020F0502020204030204" pitchFamily="34" charset="0"/>
              </a:rPr>
              <a:t>opakování, </a:t>
            </a:r>
            <a:r>
              <a:rPr lang="cs-CZ" sz="4400" spc="-4" dirty="0">
                <a:latin typeface="Calibri" panose="020F0502020204030204" pitchFamily="34" charset="0"/>
                <a:cs typeface="Calibri" panose="020F0502020204030204" pitchFamily="34" charset="0"/>
              </a:rPr>
              <a:t>děti</a:t>
            </a:r>
            <a:r>
              <a:rPr lang="cs-CZ" sz="4400" spc="-5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4400" b="1" u="heavy" spc="-4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  <a:r>
              <a:rPr lang="cs-CZ" sz="4400" spc="-4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píší</a:t>
            </a:r>
            <a:r>
              <a:rPr lang="cs-CZ" sz="4400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4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36484" y="191368"/>
            <a:ext cx="5428991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4500" b="1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Interaktivní učebnice</a:t>
            </a:r>
            <a:endParaRPr lang="cs-CZ" sz="4500" b="1" spc="-8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84" y="1088312"/>
            <a:ext cx="3381375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171" y="1930452"/>
            <a:ext cx="1795234" cy="223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475" y="743161"/>
            <a:ext cx="333375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1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36484" y="191368"/>
            <a:ext cx="5428991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4500" b="1" spc="-23" dirty="0" smtClean="0">
                <a:latin typeface="Calibri" panose="020F0502020204030204" pitchFamily="34" charset="0"/>
                <a:cs typeface="Calibri" panose="020F0502020204030204" pitchFamily="34" charset="0"/>
              </a:rPr>
              <a:t>Pracovní knížka</a:t>
            </a:r>
            <a:endParaRPr lang="cs-CZ" sz="4500" b="1" spc="-8" dirty="0"/>
          </a:p>
        </p:txBody>
      </p:sp>
      <p:sp>
        <p:nvSpPr>
          <p:cNvPr id="4" name="object 8"/>
          <p:cNvSpPr/>
          <p:nvPr/>
        </p:nvSpPr>
        <p:spPr>
          <a:xfrm>
            <a:off x="7914289" y="148054"/>
            <a:ext cx="998003" cy="1034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84" y="1182821"/>
            <a:ext cx="3880288" cy="496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314" y="1182821"/>
            <a:ext cx="307657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1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46846" y="191368"/>
            <a:ext cx="5428991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4500" b="1" spc="-23" dirty="0">
                <a:latin typeface="Calibri" panose="020F0502020204030204" pitchFamily="34" charset="0"/>
                <a:cs typeface="Calibri" panose="020F0502020204030204" pitchFamily="34" charset="0"/>
              </a:rPr>
              <a:t>Obrázkový</a:t>
            </a:r>
            <a:r>
              <a:rPr lang="cs-CZ" sz="4500" b="1" spc="-8" dirty="0"/>
              <a:t> slovník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72" y="1101615"/>
            <a:ext cx="5124614" cy="4440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59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59562" y="109149"/>
            <a:ext cx="3171254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500" b="1" spc="-289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sz="4500" b="1" spc="-8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cs-CZ" sz="4500" b="1" spc="-45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4500" b="1" spc="-4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3" name="object 3"/>
          <p:cNvSpPr/>
          <p:nvPr/>
        </p:nvSpPr>
        <p:spPr>
          <a:xfrm>
            <a:off x="437713" y="801646"/>
            <a:ext cx="3593831" cy="5003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vál 3"/>
          <p:cNvSpPr/>
          <p:nvPr/>
        </p:nvSpPr>
        <p:spPr>
          <a:xfrm>
            <a:off x="1378271" y="1523412"/>
            <a:ext cx="777528" cy="60886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5" name="TextovéPole 4"/>
          <p:cNvSpPr txBox="1"/>
          <p:nvPr/>
        </p:nvSpPr>
        <p:spPr>
          <a:xfrm>
            <a:off x="1318206" y="4400839"/>
            <a:ext cx="391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C00000"/>
                </a:solidFill>
                <a:sym typeface="Wingdings" panose="05000000000000000000" pitchFamily="2" charset="2"/>
              </a:rPr>
              <a:t></a:t>
            </a:r>
            <a:endParaRPr lang="cs-CZ" sz="3200" dirty="0">
              <a:solidFill>
                <a:srgbClr val="C0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54" y="5930971"/>
            <a:ext cx="26003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947" y="398738"/>
            <a:ext cx="3283323" cy="458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85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361986" y="242910"/>
            <a:ext cx="7588631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>
              <a:lnSpc>
                <a:spcPct val="100000"/>
              </a:lnSpc>
            </a:pPr>
            <a:r>
              <a:rPr lang="cs-CZ" sz="4500" b="1" spc="-4" dirty="0">
                <a:latin typeface="Calibri" panose="020F0502020204030204" pitchFamily="34" charset="0"/>
                <a:cs typeface="Calibri" panose="020F0502020204030204" pitchFamily="34" charset="0"/>
              </a:rPr>
              <a:t>Jak </a:t>
            </a:r>
            <a:r>
              <a:rPr lang="cs-CZ" sz="4500" b="1" spc="-8" dirty="0">
                <a:latin typeface="Calibri" panose="020F0502020204030204" pitchFamily="34" charset="0"/>
                <a:cs typeface="Calibri" panose="020F0502020204030204" pitchFamily="34" charset="0"/>
              </a:rPr>
              <a:t>probíhá </a:t>
            </a:r>
            <a:r>
              <a:rPr lang="cs-CZ" sz="4500" b="1" dirty="0">
                <a:latin typeface="Calibri" panose="020F0502020204030204" pitchFamily="34" charset="0"/>
                <a:cs typeface="Calibri" panose="020F0502020204030204" pitchFamily="34" charset="0"/>
              </a:rPr>
              <a:t>angličtina v</a:t>
            </a:r>
            <a:r>
              <a:rPr lang="cs-CZ" sz="4500" b="1" spc="-2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4500" b="1" spc="-11" dirty="0">
                <a:latin typeface="Calibri" panose="020F0502020204030204" pitchFamily="34" charset="0"/>
                <a:cs typeface="Calibri" panose="020F0502020204030204" pitchFamily="34" charset="0"/>
              </a:rPr>
              <a:t>1.třídě?</a:t>
            </a:r>
            <a:endParaRPr lang="cs-CZ" sz="4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361986" y="1168620"/>
            <a:ext cx="8649729" cy="43755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>
              <a:lnSpc>
                <a:spcPct val="200000"/>
              </a:lnSpc>
              <a:buFont typeface="Wingdings"/>
              <a:buChar char=""/>
              <a:tabLst>
                <a:tab pos="182403" algn="l"/>
              </a:tabLst>
            </a:pPr>
            <a:r>
              <a:rPr lang="cs-CZ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pc="-4" dirty="0">
                <a:latin typeface="Calibri" panose="020F0502020204030204" pitchFamily="34" charset="0"/>
                <a:cs typeface="Calibri" panose="020F0502020204030204" pitchFamily="34" charset="0"/>
              </a:rPr>
              <a:t>poslech, </a:t>
            </a:r>
            <a:r>
              <a:rPr lang="cs-CZ" spc="-11" dirty="0">
                <a:latin typeface="Calibri" panose="020F0502020204030204" pitchFamily="34" charset="0"/>
                <a:cs typeface="Calibri" panose="020F0502020204030204" pitchFamily="34" charset="0"/>
              </a:rPr>
              <a:t>opakování, </a:t>
            </a:r>
            <a:r>
              <a:rPr lang="cs-CZ" spc="-4" dirty="0">
                <a:latin typeface="Calibri" panose="020F0502020204030204" pitchFamily="34" charset="0"/>
                <a:cs typeface="Calibri" panose="020F0502020204030204" pitchFamily="34" charset="0"/>
              </a:rPr>
              <a:t>děti</a:t>
            </a:r>
            <a:r>
              <a:rPr lang="cs-CZ" spc="-5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u="heavy" spc="-4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  <a:r>
              <a:rPr lang="cs-CZ" spc="-4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píší</a:t>
            </a:r>
            <a:endParaRPr lang="cs-CZ" spc="-4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>
              <a:lnSpc>
                <a:spcPct val="200000"/>
              </a:lnSpc>
              <a:buFont typeface="Wingdings"/>
              <a:buChar char=""/>
              <a:tabLst>
                <a:tab pos="182403" algn="l"/>
              </a:tabLst>
            </a:pPr>
            <a:r>
              <a:rPr lang="cs-CZ" spc="-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práce</a:t>
            </a:r>
            <a:r>
              <a:rPr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b="1" u="heavy" spc="-11" dirty="0" err="1">
                <a:latin typeface="Calibri" panose="020F0502020204030204" pitchFamily="34" charset="0"/>
                <a:cs typeface="Calibri" panose="020F0502020204030204" pitchFamily="34" charset="0"/>
              </a:rPr>
              <a:t>interaktivní</a:t>
            </a:r>
            <a:r>
              <a:rPr b="1" u="heavy" spc="-1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u="heavy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učebnicí</a:t>
            </a:r>
            <a:r>
              <a:rPr b="1" u="heavy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 (příběhy, písničky, hry) + pracovní sešit </a:t>
            </a:r>
            <a:endParaRPr lang="cs-CZ" spc="-4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>
              <a:lnSpc>
                <a:spcPct val="200000"/>
              </a:lnSpc>
              <a:buFont typeface="Wingdings"/>
              <a:buChar char=""/>
              <a:tabLst>
                <a:tab pos="182403" algn="l"/>
              </a:tabLst>
            </a:pPr>
            <a:r>
              <a:rPr lang="cs-CZ" b="1" u="heavy"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u="heavy" spc="-15" dirty="0" smtClean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b="1" u="heavy" spc="-15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brázkový</a:t>
            </a:r>
            <a:r>
              <a:rPr b="1" u="heavy" spc="-15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u="heavy" spc="-4" dirty="0">
                <a:latin typeface="Calibri" panose="020F0502020204030204" pitchFamily="34" charset="0"/>
                <a:cs typeface="Calibri" panose="020F0502020204030204" pitchFamily="34" charset="0"/>
              </a:rPr>
              <a:t>slovník 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spc="-4" dirty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spc="-15" dirty="0">
                <a:latin typeface="Calibri" panose="020F0502020204030204" pitchFamily="34" charset="0"/>
                <a:cs typeface="Calibri" panose="020F0502020204030204" pitchFamily="34" charset="0"/>
              </a:rPr>
              <a:t>začátku každé </a:t>
            </a:r>
            <a:r>
              <a:rPr spc="-11" dirty="0" err="1">
                <a:latin typeface="Calibri" panose="020F0502020204030204" pitchFamily="34" charset="0"/>
                <a:cs typeface="Calibri" panose="020F0502020204030204" pitchFamily="34" charset="0"/>
              </a:rPr>
              <a:t>lekce</a:t>
            </a:r>
            <a:r>
              <a:rPr spc="-1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spc="-4" dirty="0"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spc="-11" dirty="0" err="1">
                <a:latin typeface="Calibri" panose="020F0502020204030204" pitchFamily="34" charset="0"/>
                <a:cs typeface="Calibri" panose="020F0502020204030204" pitchFamily="34" charset="0"/>
              </a:rPr>
              <a:t>lekcí</a:t>
            </a:r>
            <a:r>
              <a:rPr spc="-1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pc="-4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>
              <a:lnSpc>
                <a:spcPct val="200000"/>
              </a:lnSpc>
              <a:buFont typeface="Wingdings"/>
              <a:buChar char=""/>
              <a:tabLst>
                <a:tab pos="182403" algn="l"/>
              </a:tabLst>
            </a:pPr>
            <a:r>
              <a:rPr lang="pl-PL" b="1" u="heavy" spc="-1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testy </a:t>
            </a:r>
            <a:r>
              <a:rPr lang="pl-PL" spc="-4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pc="-1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konci každé</a:t>
            </a:r>
            <a:r>
              <a:rPr lang="pl-PL" spc="-3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pc="-1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lekce</a:t>
            </a:r>
          </a:p>
          <a:p>
            <a:pPr marL="9525">
              <a:lnSpc>
                <a:spcPct val="200000"/>
              </a:lnSpc>
              <a:buFont typeface="Wingdings"/>
              <a:buChar char=""/>
              <a:tabLst>
                <a:tab pos="182403" algn="l"/>
              </a:tabLst>
            </a:pPr>
            <a:r>
              <a:rPr lang="pl-PL" spc="-1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pc="-1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pracovní listy, kartičky</a:t>
            </a:r>
          </a:p>
          <a:p>
            <a:pPr marL="9525">
              <a:lnSpc>
                <a:spcPct val="200000"/>
              </a:lnSpc>
              <a:spcBef>
                <a:spcPts val="1080"/>
              </a:spcBef>
              <a:tabLst>
                <a:tab pos="165734" algn="l"/>
              </a:tabLst>
            </a:pPr>
            <a:r>
              <a:rPr lang="cs-CZ" sz="2500" b="1" u="heavy" spc="-15" dirty="0" smtClean="0">
                <a:latin typeface="Calibri" panose="020F0502020204030204" pitchFamily="34" charset="0"/>
                <a:cs typeface="Calibri" panose="020F0502020204030204" pitchFamily="34" charset="0"/>
              </a:rPr>
              <a:t>DÚ</a:t>
            </a:r>
            <a:r>
              <a:rPr lang="cs-CZ" sz="2500" spc="-8" dirty="0" smtClean="0">
                <a:latin typeface="Calibri" panose="020F0502020204030204" pitchFamily="34" charset="0"/>
                <a:cs typeface="Calibri" panose="020F0502020204030204" pitchFamily="34" charset="0"/>
              </a:rPr>
              <a:t>  - zapsán v Bakalářích </a:t>
            </a:r>
            <a:r>
              <a:rPr lang="cs-CZ" spc="-8" dirty="0" smtClean="0">
                <a:latin typeface="Calibri" panose="020F0502020204030204" pitchFamily="34" charset="0"/>
                <a:cs typeface="Calibri" panose="020F0502020204030204" pitchFamily="34" charset="0"/>
              </a:rPr>
              <a:t>(z pracovního sešitu, nalepený v sešitu, online hra)</a:t>
            </a:r>
          </a:p>
          <a:p>
            <a:pPr marL="9525">
              <a:lnSpc>
                <a:spcPct val="200000"/>
              </a:lnSpc>
              <a:spcBef>
                <a:spcPts val="1080"/>
              </a:spcBef>
              <a:tabLst>
                <a:tab pos="165734" algn="l"/>
              </a:tabLst>
            </a:pPr>
            <a:r>
              <a:rPr lang="cs-CZ" spc="-1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439103" y="2196578"/>
            <a:ext cx="8040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0" dirty="0" smtClean="0"/>
              <a:t>} 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243145" y="2885548"/>
            <a:ext cx="2427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</a:t>
            </a:r>
            <a:r>
              <a:rPr lang="cs-CZ" dirty="0" smtClean="0"/>
              <a:t>alepeno v sešitě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912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ija1" id="{7B3D6A3C-2CFB-4733-AE06-8D1C07215BBC}" vid="{ECB175A9-6BDB-4667-9D02-AC92D945A54D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202</Words>
  <Application>Microsoft Office PowerPoint</Application>
  <PresentationFormat>Předvádění na obrazovce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</vt:lpstr>
      <vt:lpstr>Office tema</vt:lpstr>
      <vt:lpstr>Prezentace aplikace PowerPoint</vt:lpstr>
      <vt:lpstr>Skupiny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systému Windows</dc:creator>
  <cp:lastModifiedBy>Kalendová Renata, Bc.</cp:lastModifiedBy>
  <cp:revision>60</cp:revision>
  <dcterms:created xsi:type="dcterms:W3CDTF">2018-08-28T17:05:44Z</dcterms:created>
  <dcterms:modified xsi:type="dcterms:W3CDTF">2026-09-02T05:53:41Z</dcterms:modified>
</cp:coreProperties>
</file>