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1" r:id="rId5"/>
    <p:sldId id="262" r:id="rId6"/>
    <p:sldId id="263" r:id="rId7"/>
    <p:sldId id="266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808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DCFF-5CB7-4840-AC4E-B8C10D76B32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F376-A768-4DFF-8F6A-912EEB835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9139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DCFF-5CB7-4840-AC4E-B8C10D76B32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F376-A768-4DFF-8F6A-912EEB835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742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DCFF-5CB7-4840-AC4E-B8C10D76B32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F376-A768-4DFF-8F6A-912EEB835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290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DCFF-5CB7-4840-AC4E-B8C10D76B32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F376-A768-4DFF-8F6A-912EEB835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7608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DCFF-5CB7-4840-AC4E-B8C10D76B32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F376-A768-4DFF-8F6A-912EEB835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7567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DCFF-5CB7-4840-AC4E-B8C10D76B32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F376-A768-4DFF-8F6A-912EEB835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311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DCFF-5CB7-4840-AC4E-B8C10D76B32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F376-A768-4DFF-8F6A-912EEB835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9184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DCFF-5CB7-4840-AC4E-B8C10D76B32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F376-A768-4DFF-8F6A-912EEB835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548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DCFF-5CB7-4840-AC4E-B8C10D76B32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F376-A768-4DFF-8F6A-912EEB835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7218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DCFF-5CB7-4840-AC4E-B8C10D76B32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F376-A768-4DFF-8F6A-912EEB835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201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8DCFF-5CB7-4840-AC4E-B8C10D76B32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F376-A768-4DFF-8F6A-912EEB835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1547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8DCFF-5CB7-4840-AC4E-B8C10D76B329}" type="datetimeFigureOut">
              <a:rPr lang="cs-CZ" smtClean="0"/>
              <a:t>19.09.2024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0F376-A768-4DFF-8F6A-912EEB835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1846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590904" y="5505842"/>
            <a:ext cx="6494361" cy="790303"/>
          </a:xfrm>
        </p:spPr>
        <p:txBody>
          <a:bodyPr>
            <a:noAutofit/>
          </a:bodyPr>
          <a:lstStyle/>
          <a:p>
            <a:r>
              <a:rPr lang="cs-CZ" dirty="0" smtClean="0">
                <a:solidFill>
                  <a:srgbClr val="008080"/>
                </a:solidFill>
              </a:rPr>
              <a:t>Motto: Sportem k rovné komunikaci napříč národy</a:t>
            </a:r>
            <a:endParaRPr lang="cs-CZ" dirty="0">
              <a:solidFill>
                <a:srgbClr val="00808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704527" y="724958"/>
            <a:ext cx="40508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dirty="0" smtClean="0">
                <a:solidFill>
                  <a:schemeClr val="bg1"/>
                </a:solidFill>
              </a:rPr>
              <a:t>1. 10. 2021</a:t>
            </a:r>
            <a:endParaRPr lang="cs-CZ" sz="6000" b="1" dirty="0">
              <a:solidFill>
                <a:schemeClr val="bg1"/>
              </a:solidFill>
            </a:endParaRPr>
          </a:p>
        </p:txBody>
      </p:sp>
      <p:pic>
        <p:nvPicPr>
          <p:cNvPr id="7" name="Obrázek 6" descr="https://edl.ecml.at/Portals/33/images/banner-2024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77" y="4835839"/>
            <a:ext cx="5168427" cy="183421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117" y="0"/>
            <a:ext cx="11546638" cy="4642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52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3961" y="639096"/>
            <a:ext cx="11744254" cy="6031669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1. a 9. ročník – spolupráce v rámci projektu Spolupráce 1. a 9. roč.</a:t>
            </a:r>
          </a:p>
          <a:p>
            <a:r>
              <a:rPr lang="cs-CZ" sz="3200" b="1" dirty="0"/>
              <a:t>2. – 5. ročník – v rámci </a:t>
            </a:r>
            <a:r>
              <a:rPr lang="cs-CZ" sz="3200" b="1" dirty="0" smtClean="0"/>
              <a:t>tříd</a:t>
            </a:r>
          </a:p>
          <a:p>
            <a:endParaRPr lang="cs-CZ" sz="3200" b="1" dirty="0" smtClean="0"/>
          </a:p>
          <a:p>
            <a:r>
              <a:rPr lang="cs-CZ" sz="3200" b="1" dirty="0" smtClean="0"/>
              <a:t>5. a 9. ročník – 23.9. – 45min. </a:t>
            </a:r>
            <a:r>
              <a:rPr lang="cs-CZ" sz="3200" b="1" dirty="0"/>
              <a:t>b</a:t>
            </a:r>
            <a:r>
              <a:rPr lang="cs-CZ" sz="3200" b="1" dirty="0" smtClean="0"/>
              <a:t>eseda – K čemu je nám angličtina? Dostupné cestování po USA</a:t>
            </a:r>
          </a:p>
          <a:p>
            <a:r>
              <a:rPr lang="cs-CZ" sz="3200" b="1" dirty="0" smtClean="0">
                <a:solidFill>
                  <a:srgbClr val="008080"/>
                </a:solidFill>
              </a:rPr>
              <a:t>rozpis bude upřesněn v plánu akcí</a:t>
            </a:r>
            <a:endParaRPr lang="cs-CZ" sz="3200" b="1" dirty="0">
              <a:solidFill>
                <a:srgbClr val="008080"/>
              </a:solidFill>
            </a:endParaRPr>
          </a:p>
          <a:p>
            <a:endParaRPr lang="cs-CZ" sz="3200" b="1" dirty="0" smtClean="0"/>
          </a:p>
          <a:p>
            <a:r>
              <a:rPr lang="cs-CZ" sz="3200" b="1" dirty="0"/>
              <a:t>6. – 8. ročník – dílny s </a:t>
            </a:r>
            <a:r>
              <a:rPr lang="cs-CZ" sz="3200" b="1" dirty="0" smtClean="0"/>
              <a:t>lektory</a:t>
            </a:r>
          </a:p>
          <a:p>
            <a:r>
              <a:rPr lang="cs-CZ" sz="3200" b="1" dirty="0" smtClean="0"/>
              <a:t>15 </a:t>
            </a:r>
            <a:r>
              <a:rPr lang="cs-CZ" sz="3200" b="1" dirty="0" smtClean="0"/>
              <a:t>potvrzených dílen</a:t>
            </a:r>
          </a:p>
          <a:p>
            <a:r>
              <a:rPr lang="cs-CZ" sz="3200" b="1" dirty="0" smtClean="0">
                <a:solidFill>
                  <a:srgbClr val="CC00CC"/>
                </a:solidFill>
              </a:rPr>
              <a:t>Přihlašování v </a:t>
            </a:r>
            <a:r>
              <a:rPr lang="cs-CZ" sz="3200" b="1" dirty="0" err="1" smtClean="0">
                <a:solidFill>
                  <a:srgbClr val="CC00CC"/>
                </a:solidFill>
              </a:rPr>
              <a:t>Moodlu</a:t>
            </a:r>
            <a:r>
              <a:rPr lang="cs-CZ" sz="3200" b="1" dirty="0" smtClean="0">
                <a:solidFill>
                  <a:srgbClr val="CC00CC"/>
                </a:solidFill>
              </a:rPr>
              <a:t> od čtvrtku 19:00 do pondělí 14:00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22616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534400" y="2234928"/>
            <a:ext cx="2941320" cy="4351338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Šárka Žižková</a:t>
            </a:r>
          </a:p>
          <a:p>
            <a:r>
              <a:rPr lang="cs-CZ" dirty="0" smtClean="0"/>
              <a:t>Adéla Píšová</a:t>
            </a:r>
          </a:p>
          <a:p>
            <a:r>
              <a:rPr lang="cs-CZ" dirty="0" smtClean="0"/>
              <a:t>Pepa Sova</a:t>
            </a:r>
          </a:p>
          <a:p>
            <a:r>
              <a:rPr lang="cs-CZ" dirty="0" smtClean="0"/>
              <a:t>Jirka Vondrák</a:t>
            </a: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565864"/>
              </p:ext>
            </p:extLst>
          </p:nvPr>
        </p:nvGraphicFramePr>
        <p:xfrm>
          <a:off x="539932" y="487676"/>
          <a:ext cx="10191886" cy="5886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4901">
                  <a:extLst>
                    <a:ext uri="{9D8B030D-6E8A-4147-A177-3AD203B41FA5}">
                      <a16:colId xmlns:a16="http://schemas.microsoft.com/office/drawing/2014/main" val="3635549203"/>
                    </a:ext>
                  </a:extLst>
                </a:gridCol>
                <a:gridCol w="3760269">
                  <a:extLst>
                    <a:ext uri="{9D8B030D-6E8A-4147-A177-3AD203B41FA5}">
                      <a16:colId xmlns:a16="http://schemas.microsoft.com/office/drawing/2014/main" val="2350630629"/>
                    </a:ext>
                  </a:extLst>
                </a:gridCol>
                <a:gridCol w="3660451">
                  <a:extLst>
                    <a:ext uri="{9D8B030D-6E8A-4147-A177-3AD203B41FA5}">
                      <a16:colId xmlns:a16="http://schemas.microsoft.com/office/drawing/2014/main" val="3161080298"/>
                    </a:ext>
                  </a:extLst>
                </a:gridCol>
                <a:gridCol w="2276265">
                  <a:extLst>
                    <a:ext uri="{9D8B030D-6E8A-4147-A177-3AD203B41FA5}">
                      <a16:colId xmlns:a16="http://schemas.microsoft.com/office/drawing/2014/main" val="2705717563"/>
                    </a:ext>
                  </a:extLst>
                </a:gridCol>
              </a:tblGrid>
              <a:tr h="3462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Evropský den jazyků - 27. 9. 2024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57963255"/>
                  </a:ext>
                </a:extLst>
              </a:tr>
              <a:tr h="3462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dílna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lektor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sport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75045503"/>
                  </a:ext>
                </a:extLst>
              </a:tr>
              <a:tr h="346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angličtina (Irsko)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Tereza Formáčková 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105674991"/>
                  </a:ext>
                </a:extLst>
              </a:tr>
              <a:tr h="346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2.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angličtina (Londýn)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Vojtěch Humler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21517618"/>
                  </a:ext>
                </a:extLst>
              </a:tr>
              <a:tr h="346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3.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španělština (Španělsko a španělsky mluvící země)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Sofie Mallinu, Elena Zvěřinová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fotbal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534688796"/>
                  </a:ext>
                </a:extLst>
              </a:tr>
              <a:tr h="346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4.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švédština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Rickard Perrson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florbal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46547195"/>
                  </a:ext>
                </a:extLst>
              </a:tr>
              <a:tr h="346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5.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slovinština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Blanka Chrpová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75722885"/>
                  </a:ext>
                </a:extLst>
              </a:tr>
              <a:tr h="346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6.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norština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Šárka Uchytilová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42626395"/>
                  </a:ext>
                </a:extLst>
              </a:tr>
              <a:tr h="346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7.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maďarština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Renata Kalendová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vodní pólo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82124481"/>
                  </a:ext>
                </a:extLst>
              </a:tr>
              <a:tr h="346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8.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angličtina (Nový Zéland)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Alena Datlof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cestování - stany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604079790"/>
                  </a:ext>
                </a:extLst>
              </a:tr>
              <a:tr h="346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9.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angličtina (Hawaii)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Daniel Kyle Datlof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skateboard - přinést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649630017"/>
                  </a:ext>
                </a:extLst>
              </a:tr>
              <a:tr h="346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10.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francouzština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Markéta Pivoňková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17873198"/>
                  </a:ext>
                </a:extLst>
              </a:tr>
              <a:tr h="346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11.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angličtina (USA)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Aneta Vetchá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07683041"/>
                  </a:ext>
                </a:extLst>
              </a:tr>
              <a:tr h="346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12.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gaelština+AJ (Skotsko)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Pavla Jahodová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599989185"/>
                  </a:ext>
                </a:extLst>
              </a:tr>
              <a:tr h="346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13.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turečtina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Hana Ježková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2952870"/>
                  </a:ext>
                </a:extLst>
              </a:tr>
              <a:tr h="346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14.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japonština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Kateřina Koumarová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69012791"/>
                  </a:ext>
                </a:extLst>
              </a:tr>
              <a:tr h="3462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15.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francouzština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Nela Pápayová, Melanie Kraumanová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627698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55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8426" y="351692"/>
            <a:ext cx="12068740" cy="634218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sz="1900" b="1" dirty="0">
                <a:solidFill>
                  <a:srgbClr val="CC00CC"/>
                </a:solidFill>
              </a:rPr>
              <a:t>Dílna</a:t>
            </a:r>
          </a:p>
          <a:p>
            <a:r>
              <a:rPr lang="cs-CZ" sz="1900" dirty="0"/>
              <a:t>60 min. + 90 min.</a:t>
            </a:r>
          </a:p>
          <a:p>
            <a:r>
              <a:rPr lang="cs-CZ" sz="1900" dirty="0"/>
              <a:t>max. 18 žáků (</a:t>
            </a:r>
            <a:r>
              <a:rPr lang="cs-CZ" sz="1900" dirty="0" smtClean="0"/>
              <a:t>12 </a:t>
            </a:r>
            <a:r>
              <a:rPr lang="cs-CZ" sz="1900" dirty="0"/>
              <a:t>– 15 let)</a:t>
            </a:r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1900" b="1" dirty="0">
                <a:solidFill>
                  <a:srgbClr val="CC00CC"/>
                </a:solidFill>
              </a:rPr>
              <a:t>V </a:t>
            </a:r>
            <a:r>
              <a:rPr lang="cs-CZ" sz="1900" b="1" dirty="0" smtClean="0">
                <a:solidFill>
                  <a:srgbClr val="CC00CC"/>
                </a:solidFill>
              </a:rPr>
              <a:t>dílně </a:t>
            </a:r>
            <a:r>
              <a:rPr lang="cs-CZ" sz="1900" b="1" dirty="0">
                <a:solidFill>
                  <a:srgbClr val="CC00CC"/>
                </a:solidFill>
              </a:rPr>
              <a:t>se žáci seznámí</a:t>
            </a:r>
          </a:p>
          <a:p>
            <a:pPr marL="0" indent="0">
              <a:buNone/>
            </a:pPr>
            <a:r>
              <a:rPr lang="cs-CZ" sz="1900" dirty="0"/>
              <a:t>- se základními informacemi o zemi/kultuře a jazyku, jímž se v dané zemi či kultuře mluví</a:t>
            </a:r>
          </a:p>
          <a:p>
            <a:pPr marL="0" indent="0">
              <a:buNone/>
            </a:pPr>
            <a:r>
              <a:rPr lang="cs-CZ" sz="1900" dirty="0"/>
              <a:t>- se základními slovíčky a frázemi, jež jsou v zemi/kultuře nezbytné pro každodenní komunikaci, které si v dílně také vyzkouší</a:t>
            </a:r>
          </a:p>
          <a:p>
            <a:pPr marL="0" indent="0">
              <a:buNone/>
            </a:pPr>
            <a:r>
              <a:rPr lang="cs-CZ" sz="1900" dirty="0"/>
              <a:t>- s kulturními a jazykovými specifiky a zajímavostmi země/kultury (co určitě vyzkoušet/navštívit, zkušenostmi lektora, praktickými radami apod.)</a:t>
            </a:r>
          </a:p>
          <a:p>
            <a:pPr marL="0" indent="0">
              <a:buNone/>
            </a:pPr>
            <a:r>
              <a:rPr lang="cs-CZ" sz="1900" dirty="0"/>
              <a:t>- se sporty, které jsou v dané zemi/kultuře populární a tradiční, sportovci a jejich úspěchy a slovní zásobou a frázemi, jež se sportu týkají</a:t>
            </a:r>
          </a:p>
          <a:p>
            <a:pPr marL="0" indent="0">
              <a:buNone/>
            </a:pPr>
            <a:r>
              <a:rPr lang="cs-CZ" sz="1900" dirty="0"/>
              <a:t>- budete-li chtít, můžete si sporty a komunikaci v příslušném jazyce během sportování také vyzkoušet na našich školních sportovištích</a:t>
            </a:r>
          </a:p>
          <a:p>
            <a:endParaRPr lang="cs-CZ" sz="1900" dirty="0"/>
          </a:p>
          <a:p>
            <a:pPr marL="0" indent="0">
              <a:buNone/>
            </a:pPr>
            <a:r>
              <a:rPr lang="cs-CZ" sz="1900" b="1" dirty="0" smtClean="0">
                <a:solidFill>
                  <a:srgbClr val="CC00CC"/>
                </a:solidFill>
              </a:rPr>
              <a:t>Z dílny si žáci odnesou informace jako třeba</a:t>
            </a:r>
          </a:p>
          <a:p>
            <a:pPr marL="0" indent="0">
              <a:buNone/>
            </a:pPr>
            <a:r>
              <a:rPr lang="cs-CZ" sz="1900" dirty="0"/>
              <a:t>- informace o dané zemi/kultuře</a:t>
            </a:r>
          </a:p>
          <a:p>
            <a:pPr marL="0" indent="0">
              <a:buNone/>
            </a:pPr>
            <a:r>
              <a:rPr lang="cs-CZ" sz="1900" dirty="0"/>
              <a:t>- informace o populárních a tradičních sportech a sportovcích dané země/kultury</a:t>
            </a:r>
          </a:p>
          <a:p>
            <a:pPr marL="0" indent="0">
              <a:buNone/>
            </a:pPr>
            <a:r>
              <a:rPr lang="cs-CZ" sz="1900" dirty="0"/>
              <a:t>- základní slovíčka a fráze, která se mohou při cestování do dané země/kultury hodit</a:t>
            </a:r>
          </a:p>
          <a:p>
            <a:pPr marL="0" indent="0">
              <a:buNone/>
            </a:pPr>
            <a:r>
              <a:rPr lang="cs-CZ" sz="1900" dirty="0"/>
              <a:t>- základní slovíčka a fráze, které se týkají sportů nebo se můžou při sportování hodit</a:t>
            </a:r>
          </a:p>
          <a:p>
            <a:pPr marL="0" indent="0">
              <a:buNone/>
            </a:pPr>
            <a:endParaRPr lang="cs-CZ" sz="1900" dirty="0" smtClean="0"/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2600" b="1" dirty="0">
                <a:solidFill>
                  <a:srgbClr val="008080"/>
                </a:solidFill>
              </a:rPr>
              <a:t>V třídnické hodině žáci vytvoří z informací, které si odnesli z dílny, kvíz o dané zemi/kultuře a jazyku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8886" y="137563"/>
            <a:ext cx="5788280" cy="131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41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35131"/>
            <a:ext cx="8907118" cy="6782747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4859382" y="3263594"/>
            <a:ext cx="733261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b="1" dirty="0" smtClean="0">
                <a:ln w="0"/>
                <a:solidFill>
                  <a:srgbClr val="FF0000"/>
                </a:solidFill>
              </a:rPr>
              <a:t>Hodnocení</a:t>
            </a:r>
          </a:p>
          <a:p>
            <a:r>
              <a:rPr lang="cs-CZ" b="1" dirty="0" smtClean="0">
                <a:ln w="0"/>
                <a:solidFill>
                  <a:srgbClr val="FF0000"/>
                </a:solidFill>
              </a:rPr>
              <a:t>      </a:t>
            </a:r>
            <a:r>
              <a:rPr lang="cs-CZ" sz="1600" b="1" dirty="0" smtClean="0">
                <a:ln w="0"/>
                <a:solidFill>
                  <a:schemeClr val="accent5">
                    <a:lumMod val="75000"/>
                  </a:schemeClr>
                </a:solidFill>
              </a:rPr>
              <a:t>zpětná vazba přes </a:t>
            </a:r>
            <a:r>
              <a:rPr lang="cs-CZ" sz="1600" b="1" dirty="0" err="1" smtClean="0">
                <a:ln w="0"/>
                <a:solidFill>
                  <a:schemeClr val="accent5">
                    <a:lumMod val="75000"/>
                  </a:schemeClr>
                </a:solidFill>
              </a:rPr>
              <a:t>Forms</a:t>
            </a:r>
            <a:r>
              <a:rPr lang="cs-CZ" sz="1600" b="1" dirty="0" smtClean="0">
                <a:ln w="0"/>
                <a:solidFill>
                  <a:schemeClr val="accent5">
                    <a:lumMod val="75000"/>
                  </a:schemeClr>
                </a:solidFill>
              </a:rPr>
              <a:t> – TU dostanou do emailu odkaz a sdílí se žáky</a:t>
            </a:r>
          </a:p>
          <a:p>
            <a:pPr marL="285750" indent="-285750">
              <a:buFontTx/>
              <a:buChar char="-"/>
            </a:pPr>
            <a:r>
              <a:rPr lang="cs-CZ" b="1" cap="none" spc="0" dirty="0" smtClean="0">
                <a:ln w="0"/>
                <a:solidFill>
                  <a:srgbClr val="FF0000"/>
                </a:solidFill>
              </a:rPr>
              <a:t>Zpracování výstupu – kvíz z informací, které si žáci odnesli z dílny o zemi / kultuře / jazyku ve formě KAHOOT/WORDWALL/BOOM GAME/PAPÍR</a:t>
            </a:r>
            <a:endParaRPr lang="cs-CZ" sz="1600" b="1" cap="none" spc="0" dirty="0">
              <a:ln w="0"/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3" name="Přímá spojnice se šipkou 2"/>
          <p:cNvCxnSpPr/>
          <p:nvPr/>
        </p:nvCxnSpPr>
        <p:spPr>
          <a:xfrm>
            <a:off x="2386149" y="4075983"/>
            <a:ext cx="2473234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58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Hlasuj</a:t>
            </a:r>
            <a:r>
              <a:rPr lang="cs-CZ" b="1" dirty="0" smtClean="0"/>
              <a:t> pro událost EDJ 2024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6665259" cy="4351338"/>
          </a:xfrm>
        </p:spPr>
        <p:txBody>
          <a:bodyPr/>
          <a:lstStyle/>
          <a:p>
            <a:r>
              <a:rPr lang="cs-CZ" dirty="0"/>
              <a:t>o</a:t>
            </a:r>
            <a:r>
              <a:rPr lang="cs-CZ" dirty="0" smtClean="0"/>
              <a:t>dkaz na webu školy po uskutečnění akce</a:t>
            </a:r>
          </a:p>
          <a:p>
            <a:endParaRPr lang="cs-CZ" dirty="0"/>
          </a:p>
          <a:p>
            <a:r>
              <a:rPr lang="cs-CZ" dirty="0" smtClean="0"/>
              <a:t>Líbil se ti letošní EDJ? Klikni a hlasuj pro nás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/>
          <a:srcRect l="15586" t="10334" r="50785" b="5600"/>
          <a:stretch/>
        </p:blipFill>
        <p:spPr>
          <a:xfrm>
            <a:off x="7774584" y="701341"/>
            <a:ext cx="3954069" cy="5560000"/>
          </a:xfrm>
          <a:prstGeom prst="rect">
            <a:avLst/>
          </a:prstGeom>
        </p:spPr>
      </p:pic>
      <p:sp>
        <p:nvSpPr>
          <p:cNvPr id="5" name="Ovál 4"/>
          <p:cNvSpPr/>
          <p:nvPr/>
        </p:nvSpPr>
        <p:spPr>
          <a:xfrm>
            <a:off x="10699531" y="5644055"/>
            <a:ext cx="1145628" cy="872358"/>
          </a:xfrm>
          <a:prstGeom prst="ellipse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077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8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SPORT</a:t>
            </a:r>
            <a:endParaRPr lang="cs-CZ" sz="88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3508851"/>
            <a:ext cx="1641475" cy="98488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cs-CZ" sz="32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20204" pitchFamily="34" charset="0"/>
              </a:rPr>
              <a:t>スポーツ</a:t>
            </a:r>
            <a:endParaRPr kumimoji="0" lang="ja-JP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ja-JP" sz="32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20204" pitchFamily="34" charset="0"/>
              </a:rPr>
              <a:t>Supōtsu</a:t>
            </a:r>
            <a:endParaRPr kumimoji="0" lang="cs-CZ" altLang="ja-JP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85503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604567" y="1920126"/>
            <a:ext cx="2516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cs-CZ" sz="4800" dirty="0">
                <a:solidFill>
                  <a:srgbClr val="1F1F1F"/>
                </a:solidFill>
                <a:latin typeface="inherit"/>
              </a:rPr>
              <a:t>Deporte</a:t>
            </a:r>
            <a:endParaRPr lang="cs-CZ" sz="4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4727621" y="3311009"/>
            <a:ext cx="15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b="1" dirty="0" smtClean="0"/>
              <a:t>Sport</a:t>
            </a:r>
            <a:endParaRPr lang="cs-CZ" sz="4400" b="1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7778" y="2324107"/>
            <a:ext cx="2895719" cy="1182727"/>
          </a:xfrm>
          <a:prstGeom prst="rect">
            <a:avLst/>
          </a:prstGeom>
        </p:spPr>
      </p:pic>
      <p:sp>
        <p:nvSpPr>
          <p:cNvPr id="9" name="TextovéPole 8"/>
          <p:cNvSpPr txBox="1"/>
          <p:nvPr/>
        </p:nvSpPr>
        <p:spPr>
          <a:xfrm>
            <a:off x="7476308" y="4392207"/>
            <a:ext cx="137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b="1" i="1" dirty="0" smtClean="0"/>
              <a:t>Spor</a:t>
            </a:r>
            <a:endParaRPr lang="cs-CZ" sz="4400" b="1" i="1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7572" y="3311009"/>
            <a:ext cx="2782508" cy="1182727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2025" y="2031406"/>
            <a:ext cx="2743438" cy="1182727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944" y="5485042"/>
            <a:ext cx="2743438" cy="1182727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7902" y="4983031"/>
            <a:ext cx="2743438" cy="1182727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1417" y="507961"/>
            <a:ext cx="2743438" cy="1182727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306" y="544508"/>
            <a:ext cx="2743438" cy="1182727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1599" y="5455657"/>
            <a:ext cx="2743438" cy="118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31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5457" y="888275"/>
            <a:ext cx="10515600" cy="5677988"/>
          </a:xfrm>
        </p:spPr>
        <p:txBody>
          <a:bodyPr>
            <a:normAutofit fontScale="90000"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cs-CZ" b="1" dirty="0" smtClean="0">
                <a:solidFill>
                  <a:srgbClr val="CC00CC"/>
                </a:solidFill>
              </a:rPr>
              <a:t>Přejeme h</a:t>
            </a:r>
            <a:r>
              <a:rPr lang="cs-CZ" b="1" dirty="0" smtClean="0">
                <a:solidFill>
                  <a:srgbClr val="CC00CC"/>
                </a:solidFill>
              </a:rPr>
              <a:t>odně zajímavých zážitků.</a:t>
            </a:r>
            <a:br>
              <a:rPr lang="cs-CZ" b="1" dirty="0" smtClean="0">
                <a:solidFill>
                  <a:srgbClr val="CC00CC"/>
                </a:solidFill>
              </a:rPr>
            </a:br>
            <a:r>
              <a:rPr lang="cs-CZ" altLang="cs-CZ" dirty="0" err="1">
                <a:solidFill>
                  <a:srgbClr val="1F1F1F"/>
                </a:solidFill>
                <a:latin typeface="inherit"/>
              </a:rPr>
              <a:t>We</a:t>
            </a:r>
            <a:r>
              <a:rPr lang="cs-CZ" altLang="cs-CZ" dirty="0">
                <a:solidFill>
                  <a:srgbClr val="1F1F1F"/>
                </a:solidFill>
                <a:latin typeface="inherit"/>
              </a:rPr>
              <a:t> </a:t>
            </a:r>
            <a:r>
              <a:rPr lang="cs-CZ" altLang="cs-CZ" dirty="0" err="1">
                <a:solidFill>
                  <a:srgbClr val="1F1F1F"/>
                </a:solidFill>
                <a:latin typeface="inherit"/>
              </a:rPr>
              <a:t>wish</a:t>
            </a:r>
            <a:r>
              <a:rPr lang="cs-CZ" altLang="cs-CZ" dirty="0">
                <a:solidFill>
                  <a:srgbClr val="1F1F1F"/>
                </a:solidFill>
                <a:latin typeface="inherit"/>
              </a:rPr>
              <a:t> </a:t>
            </a:r>
            <a:r>
              <a:rPr lang="cs-CZ" altLang="cs-CZ" dirty="0" err="1">
                <a:solidFill>
                  <a:srgbClr val="1F1F1F"/>
                </a:solidFill>
                <a:latin typeface="inherit"/>
              </a:rPr>
              <a:t>you</a:t>
            </a:r>
            <a:r>
              <a:rPr lang="cs-CZ" altLang="cs-CZ" dirty="0">
                <a:solidFill>
                  <a:srgbClr val="1F1F1F"/>
                </a:solidFill>
                <a:latin typeface="inherit"/>
              </a:rPr>
              <a:t> many </a:t>
            </a:r>
            <a:r>
              <a:rPr lang="cs-CZ" altLang="cs-CZ" dirty="0" err="1">
                <a:solidFill>
                  <a:srgbClr val="1F1F1F"/>
                </a:solidFill>
                <a:latin typeface="inherit"/>
              </a:rPr>
              <a:t>interesting</a:t>
            </a:r>
            <a:r>
              <a:rPr lang="cs-CZ" altLang="cs-CZ" dirty="0">
                <a:solidFill>
                  <a:srgbClr val="1F1F1F"/>
                </a:solidFill>
                <a:latin typeface="inherit"/>
              </a:rPr>
              <a:t> </a:t>
            </a:r>
            <a:r>
              <a:rPr lang="cs-CZ" altLang="cs-CZ" dirty="0" err="1" smtClean="0">
                <a:solidFill>
                  <a:srgbClr val="1F1F1F"/>
                </a:solidFill>
                <a:latin typeface="inherit"/>
              </a:rPr>
              <a:t>experiences</a:t>
            </a:r>
            <a:r>
              <a:rPr lang="cs-CZ" altLang="cs-CZ" dirty="0" smtClean="0">
                <a:solidFill>
                  <a:srgbClr val="1F1F1F"/>
                </a:solidFill>
                <a:latin typeface="inherit"/>
              </a:rPr>
              <a:t>.</a:t>
            </a:r>
            <a:br>
              <a:rPr lang="cs-CZ" altLang="cs-CZ" dirty="0" smtClean="0">
                <a:solidFill>
                  <a:srgbClr val="1F1F1F"/>
                </a:solidFill>
                <a:latin typeface="inherit"/>
              </a:rPr>
            </a:br>
            <a:r>
              <a:rPr lang="ja-JP" altLang="cs-CZ" sz="7200" dirty="0">
                <a:solidFill>
                  <a:srgbClr val="1F1F1F"/>
                </a:solidFill>
                <a:latin typeface="inherit"/>
                <a:cs typeface="Arial" panose="020B0604020202020204" pitchFamily="34" charset="0"/>
              </a:rPr>
              <a:t>たくさんの興味深い経験をしていただければ幸いです。</a:t>
            </a:r>
            <a:r>
              <a:rPr lang="ja-JP" altLang="cs-CZ" sz="2400" dirty="0"/>
              <a:t/>
            </a:r>
            <a:br>
              <a:rPr lang="ja-JP" altLang="cs-CZ" sz="2400" dirty="0"/>
            </a:br>
            <a:r>
              <a:rPr lang="cs-CZ" altLang="ja-JP" dirty="0" err="1">
                <a:solidFill>
                  <a:srgbClr val="1F1F1F"/>
                </a:solidFill>
                <a:latin typeface="inherit"/>
                <a:cs typeface="Arial" panose="020B0604020202020204" pitchFamily="34" charset="0"/>
              </a:rPr>
              <a:t>Takusan</a:t>
            </a:r>
            <a:r>
              <a:rPr lang="cs-CZ" altLang="ja-JP" dirty="0">
                <a:solidFill>
                  <a:srgbClr val="1F1F1F"/>
                </a:solidFill>
                <a:latin typeface="inherit"/>
                <a:cs typeface="Arial" panose="020B0604020202020204" pitchFamily="34" charset="0"/>
              </a:rPr>
              <a:t> no </a:t>
            </a:r>
            <a:r>
              <a:rPr lang="cs-CZ" altLang="ja-JP" dirty="0" err="1">
                <a:solidFill>
                  <a:srgbClr val="1F1F1F"/>
                </a:solidFill>
                <a:latin typeface="inherit"/>
                <a:cs typeface="Arial" panose="020B0604020202020204" pitchFamily="34" charset="0"/>
              </a:rPr>
              <a:t>kyōmibukai</a:t>
            </a:r>
            <a:r>
              <a:rPr lang="cs-CZ" altLang="ja-JP" dirty="0">
                <a:solidFill>
                  <a:srgbClr val="1F1F1F"/>
                </a:solidFill>
                <a:latin typeface="inherit"/>
                <a:cs typeface="Arial" panose="020B0604020202020204" pitchFamily="34" charset="0"/>
              </a:rPr>
              <a:t> </a:t>
            </a:r>
            <a:r>
              <a:rPr lang="cs-CZ" altLang="ja-JP" dirty="0" err="1">
                <a:solidFill>
                  <a:srgbClr val="1F1F1F"/>
                </a:solidFill>
                <a:latin typeface="inherit"/>
                <a:cs typeface="Arial" panose="020B0604020202020204" pitchFamily="34" charset="0"/>
              </a:rPr>
              <a:t>keiken</a:t>
            </a:r>
            <a:r>
              <a:rPr lang="cs-CZ" altLang="ja-JP" dirty="0">
                <a:solidFill>
                  <a:srgbClr val="1F1F1F"/>
                </a:solidFill>
                <a:latin typeface="inherit"/>
                <a:cs typeface="Arial" panose="020B0604020202020204" pitchFamily="34" charset="0"/>
              </a:rPr>
              <a:t> o </a:t>
            </a:r>
            <a:r>
              <a:rPr lang="cs-CZ" altLang="ja-JP" dirty="0" err="1">
                <a:solidFill>
                  <a:srgbClr val="1F1F1F"/>
                </a:solidFill>
                <a:latin typeface="inherit"/>
                <a:cs typeface="Arial" panose="020B0604020202020204" pitchFamily="34" charset="0"/>
              </a:rPr>
              <a:t>shite</a:t>
            </a:r>
            <a:r>
              <a:rPr lang="cs-CZ" altLang="ja-JP" dirty="0">
                <a:solidFill>
                  <a:srgbClr val="1F1F1F"/>
                </a:solidFill>
                <a:latin typeface="inherit"/>
                <a:cs typeface="Arial" panose="020B0604020202020204" pitchFamily="34" charset="0"/>
              </a:rPr>
              <a:t> </a:t>
            </a:r>
            <a:r>
              <a:rPr lang="cs-CZ" altLang="ja-JP" dirty="0" err="1">
                <a:solidFill>
                  <a:srgbClr val="1F1F1F"/>
                </a:solidFill>
                <a:latin typeface="inherit"/>
                <a:cs typeface="Arial" panose="020B0604020202020204" pitchFamily="34" charset="0"/>
              </a:rPr>
              <a:t>itadakereba</a:t>
            </a:r>
            <a:r>
              <a:rPr lang="cs-CZ" altLang="ja-JP" dirty="0">
                <a:solidFill>
                  <a:srgbClr val="1F1F1F"/>
                </a:solidFill>
                <a:latin typeface="inherit"/>
                <a:cs typeface="Arial" panose="020B0604020202020204" pitchFamily="34" charset="0"/>
              </a:rPr>
              <a:t> </a:t>
            </a:r>
            <a:r>
              <a:rPr lang="cs-CZ" altLang="ja-JP" dirty="0" err="1">
                <a:solidFill>
                  <a:srgbClr val="1F1F1F"/>
                </a:solidFill>
                <a:latin typeface="inherit"/>
                <a:cs typeface="Arial" panose="020B0604020202020204" pitchFamily="34" charset="0"/>
              </a:rPr>
              <a:t>saiwaidesu</a:t>
            </a:r>
            <a:r>
              <a:rPr lang="cs-CZ" altLang="ja-JP" sz="6000" dirty="0">
                <a:latin typeface="Arial" panose="020B0604020202020204" pitchFamily="34" charset="0"/>
              </a:rPr>
              <a:t/>
            </a:r>
            <a:br>
              <a:rPr lang="cs-CZ" altLang="ja-JP" sz="6000" dirty="0">
                <a:latin typeface="Arial" panose="020B0604020202020204" pitchFamily="34" charset="0"/>
              </a:rPr>
            </a:br>
            <a:r>
              <a:rPr lang="cs-CZ" altLang="cs-CZ" dirty="0" smtClean="0">
                <a:solidFill>
                  <a:srgbClr val="1F1F1F"/>
                </a:solidFill>
                <a:latin typeface="inherit"/>
              </a:rPr>
              <a:t/>
            </a:r>
            <a:br>
              <a:rPr lang="cs-CZ" altLang="cs-CZ" dirty="0" smtClean="0">
                <a:solidFill>
                  <a:srgbClr val="1F1F1F"/>
                </a:solidFill>
                <a:latin typeface="inherit"/>
              </a:rPr>
            </a:br>
            <a:r>
              <a:rPr lang="cs-CZ" b="1" dirty="0" smtClean="0">
                <a:solidFill>
                  <a:srgbClr val="CC00CC"/>
                </a:solidFill>
              </a:rPr>
              <a:t/>
            </a:r>
            <a:br>
              <a:rPr lang="cs-CZ" b="1" dirty="0" smtClean="0">
                <a:solidFill>
                  <a:srgbClr val="CC00CC"/>
                </a:solidFill>
              </a:rPr>
            </a:br>
            <a:endParaRPr lang="cs-CZ" b="1" dirty="0">
              <a:solidFill>
                <a:srgbClr val="CC00CC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1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We</a:t>
            </a:r>
            <a:r>
              <a:rPr kumimoji="0" lang="cs-CZ" altLang="cs-CZ" sz="21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kumimoji="0" lang="cs-CZ" altLang="cs-CZ" sz="21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wish</a:t>
            </a:r>
            <a:r>
              <a:rPr kumimoji="0" lang="cs-CZ" altLang="cs-CZ" sz="21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kumimoji="0" lang="cs-CZ" altLang="cs-CZ" sz="21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you</a:t>
            </a:r>
            <a:r>
              <a:rPr kumimoji="0" lang="cs-CZ" altLang="cs-CZ" sz="21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many </a:t>
            </a:r>
            <a:r>
              <a:rPr kumimoji="0" lang="cs-CZ" altLang="cs-CZ" sz="21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interesting</a:t>
            </a:r>
            <a:r>
              <a:rPr kumimoji="0" lang="cs-CZ" altLang="cs-CZ" sz="21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kumimoji="0" lang="cs-CZ" altLang="cs-CZ" sz="21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experiences</a:t>
            </a:r>
            <a:r>
              <a:rPr kumimoji="0" lang="cs-CZ" altLang="cs-CZ" sz="21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.</a:t>
            </a:r>
            <a:r>
              <a:rPr kumimoji="0" lang="cs-CZ" altLang="cs-CZ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cs-CZ" sz="21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20204" pitchFamily="34" charset="0"/>
              </a:rPr>
              <a:t>たくさんの興味深い経験をしていただければ幸いです。</a:t>
            </a:r>
            <a:endParaRPr kumimoji="0" lang="ja-JP" altLang="cs-CZ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ja-JP" sz="12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20204" pitchFamily="34" charset="0"/>
              </a:rPr>
              <a:t>Takusan</a:t>
            </a:r>
            <a:r>
              <a:rPr kumimoji="0" lang="cs-CZ" altLang="ja-JP" sz="12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20204" pitchFamily="34" charset="0"/>
              </a:rPr>
              <a:t> no </a:t>
            </a:r>
            <a:r>
              <a:rPr kumimoji="0" lang="cs-CZ" altLang="ja-JP" sz="12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20204" pitchFamily="34" charset="0"/>
              </a:rPr>
              <a:t>kyōmibukai</a:t>
            </a:r>
            <a:r>
              <a:rPr kumimoji="0" lang="cs-CZ" altLang="ja-JP" sz="12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20204" pitchFamily="34" charset="0"/>
              </a:rPr>
              <a:t> </a:t>
            </a:r>
            <a:r>
              <a:rPr kumimoji="0" lang="cs-CZ" altLang="ja-JP" sz="12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20204" pitchFamily="34" charset="0"/>
              </a:rPr>
              <a:t>keiken</a:t>
            </a:r>
            <a:r>
              <a:rPr kumimoji="0" lang="cs-CZ" altLang="ja-JP" sz="12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20204" pitchFamily="34" charset="0"/>
              </a:rPr>
              <a:t> o </a:t>
            </a:r>
            <a:r>
              <a:rPr kumimoji="0" lang="cs-CZ" altLang="ja-JP" sz="12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20204" pitchFamily="34" charset="0"/>
              </a:rPr>
              <a:t>shite</a:t>
            </a:r>
            <a:r>
              <a:rPr kumimoji="0" lang="cs-CZ" altLang="ja-JP" sz="12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20204" pitchFamily="34" charset="0"/>
              </a:rPr>
              <a:t> </a:t>
            </a:r>
            <a:r>
              <a:rPr kumimoji="0" lang="cs-CZ" altLang="ja-JP" sz="12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20204" pitchFamily="34" charset="0"/>
              </a:rPr>
              <a:t>itadakereba</a:t>
            </a:r>
            <a:r>
              <a:rPr kumimoji="0" lang="cs-CZ" altLang="ja-JP" sz="12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20204" pitchFamily="34" charset="0"/>
              </a:rPr>
              <a:t> </a:t>
            </a:r>
            <a:r>
              <a:rPr kumimoji="0" lang="cs-CZ" altLang="ja-JP" sz="12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20204" pitchFamily="34" charset="0"/>
              </a:rPr>
              <a:t>saiwaidesu</a:t>
            </a:r>
            <a:endParaRPr kumimoji="0" lang="cs-CZ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25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391</TotalTime>
  <Words>609</Words>
  <Application>Microsoft Office PowerPoint</Application>
  <PresentationFormat>Širokoúhlá obrazovka</PresentationFormat>
  <Paragraphs>115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6" baseType="lpstr">
      <vt:lpstr>Yu Gothic</vt:lpstr>
      <vt:lpstr>Yu Gothic Light</vt:lpstr>
      <vt:lpstr>Arial</vt:lpstr>
      <vt:lpstr>Calibri</vt:lpstr>
      <vt:lpstr>Calibri Light</vt:lpstr>
      <vt:lpstr>inherit</vt:lpstr>
      <vt:lpstr>Times New Roman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Hlasuj pro událost EDJ 2024</vt:lpstr>
      <vt:lpstr>SPORT</vt:lpstr>
      <vt:lpstr>Přejeme hodně zajímavých zážitků. We wish you many interesting experiences. たくさんの興味深い経験をしていただければ幸いです。 Takusan no kyōmibukai keiken o shite itadakereba saiwaidesu   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Evropský den jazyků</dc:title>
  <dc:creator>Jahodová Pavla,  Mgr. Ph.D.</dc:creator>
  <cp:lastModifiedBy>Obrdlíková Zdeňka, Mgr.</cp:lastModifiedBy>
  <cp:revision>49</cp:revision>
  <dcterms:created xsi:type="dcterms:W3CDTF">2021-09-12T11:57:00Z</dcterms:created>
  <dcterms:modified xsi:type="dcterms:W3CDTF">2024-09-19T20:39:11Z</dcterms:modified>
</cp:coreProperties>
</file>